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gL9B21hfj+k7eqJ08uGtSQ==" hashData="ptDmXnos3AL+J/a6VeXDoASN4iFZWRdZAQ3ZzM/6kHdqH74e396byIVh1RdlpRpnxuFBpcp9rgNsc4hU0l5vjw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702"/>
  </p:normalViewPr>
  <p:slideViewPr>
    <p:cSldViewPr snapToGrid="0">
      <p:cViewPr varScale="1">
        <p:scale>
          <a:sx n="98" d="100"/>
          <a:sy n="98" d="100"/>
        </p:scale>
        <p:origin x="416" y="-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1464D9-FF2D-55EB-4CCC-0D0C8AB46C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0D3F939-1A43-C2C4-9681-D43ACEB775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5EDD0D9-CF56-8F1B-BCE2-07219B59A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C70E-5E31-4071-A042-D0215DB41D01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A9201E4-ADD5-CF75-C001-F44EDF503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41236DB-92B6-495A-5D53-245EFDCBE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08B95-37F8-4E70-85E4-A899DAD2B6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9910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45CADD-DEB5-195B-BB95-6EB23A9CF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67A0663-F309-9689-8F3E-F82B16D8E9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D6DD7AF-78D5-1FD3-0C28-9D82A6B7C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C70E-5E31-4071-A042-D0215DB41D01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C4064E2-FD59-DE7D-5CC7-7FABC1778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82E6B0-426A-5E4F-8F6D-68BF8DB9D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08B95-37F8-4E70-85E4-A899DAD2B6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2789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D9A0976-2D07-BF65-6DEF-D8091D8036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D247119-DE6B-3C6E-5F08-7A018CE91E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31A58E9-3E01-A4EB-FB5F-178939CED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C70E-5E31-4071-A042-D0215DB41D01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307935B-6E1D-2A79-7201-024B2BDE2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A62DF9B-4059-E5B4-C954-E55332C21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08B95-37F8-4E70-85E4-A899DAD2B6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5171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F073DB-B5D5-CD99-1B26-0ECFB9D94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EB93A47-81BB-273C-D9BD-AC92EFC249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794E302-05DD-F081-8B30-7FA1A09F5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C70E-5E31-4071-A042-D0215DB41D01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2A398F3-8F48-25D7-9671-C21C833A1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70E055-DC2D-715D-D570-C777AC66B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08B95-37F8-4E70-85E4-A899DAD2B6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6276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DA7CA5-06EB-A83C-F684-5F81C5D1B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148991D-B182-0BD2-F2C4-01A0DA702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6EF23B8-DDD6-BD44-C609-5AEB2A927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C70E-5E31-4071-A042-D0215DB41D01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9DD492D-C76E-FAA8-D293-6FDF17E1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B1DE1B8-6B6F-C672-E235-116BDBDD9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08B95-37F8-4E70-85E4-A899DAD2B6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9348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2DC761-8D53-D50F-E6F6-82F999FD4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53A0DE8-AF6C-0B65-A82C-AB259822BF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0F673DF-2974-F544-CB17-8D1C4B2147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C001F4E-CD22-7ADC-6D51-3DB73A7D7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C70E-5E31-4071-A042-D0215DB41D01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A4FAB96-F9D5-A7B6-FCAF-5F0AD869F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DBF4E83-9CAE-1964-771B-4213082C4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08B95-37F8-4E70-85E4-A899DAD2B6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2827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C7FE4E-C2C2-1C49-C938-A08D0B636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95E7330-2A9E-EF2C-0FEB-140C5ABC8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BC23DAA-787C-DF61-26F7-71376446C5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4A33F85-ACDE-5659-7DF2-EA4CB2B7B1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ADBFCCD-A821-FC76-641F-F5F840C44B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D0376C5-5B23-D62B-4612-FA4BC8672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C70E-5E31-4071-A042-D0215DB41D01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5EA0010-D60C-910D-8F63-43F2C0422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163D7098-9FB8-A888-9140-24113848E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08B95-37F8-4E70-85E4-A899DAD2B6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9965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215480-690F-2ADE-DF02-1C93505C8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EDC1F03-4B31-FCFF-B715-AA0ED990A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C70E-5E31-4071-A042-D0215DB41D01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D2B4C34-5D74-DB03-E1E1-B34FD6326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7C5D184-73AE-7B26-7A01-C108CB9EA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08B95-37F8-4E70-85E4-A899DAD2B6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193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3358345-610A-F979-5295-140262619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C70E-5E31-4071-A042-D0215DB41D01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115CDA6-C079-478A-B867-E41CABDA8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FB88160-102A-DCC3-DCE2-ACC10EEC5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08B95-37F8-4E70-85E4-A899DAD2B6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2518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4A7D11-75B1-AA01-1880-767AFAE7D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32B8044-F87D-5A53-3597-3A048B1EC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80668F2-6946-14B1-742B-C76291B5AA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4077239-4B8C-8A5E-D076-81B1AD904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C70E-5E31-4071-A042-D0215DB41D01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1C05B19-A092-2E8F-35AF-22710189D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7FD4169-DC43-B58A-10DF-B244121C6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08B95-37F8-4E70-85E4-A899DAD2B6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49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75ADBC-3D96-0E50-D348-1518AF00C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82C3807-A238-4DEA-3471-C43E1327F4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8B406AB-6047-A08A-1122-59B065412A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89B0DB8-7217-FEC1-F571-E83524EF7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C70E-5E31-4071-A042-D0215DB41D01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1E816C6-FFE4-1970-A47E-CD5689455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5EF3930-706B-B650-EDF6-A1C8FB776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08B95-37F8-4E70-85E4-A899DAD2B6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5531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3EF71A9-FF46-8AE0-4242-0D6D2F3A4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9FD764B-65E7-D85C-019C-21114A924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AA93DE2-A49A-8583-760D-817A404952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3C70E-5E31-4071-A042-D0215DB41D01}" type="datetimeFigureOut">
              <a:rPr lang="nl-NL" smtClean="0"/>
              <a:t>26-05-2026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9877595-4E7A-E209-F45E-523845E7A5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20988DB-D7B6-C9EC-F65E-6211340D5E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08B95-37F8-4E70-85E4-A899DAD2B6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7608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F912D4-01F5-7C95-9940-A7C8933178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Jaarcijfers 2025 Stichting Heemhuis Poorten Frederik Ootmarsum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3266C19-24D7-B685-290D-DACEDB99D5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Jaarcijfers 2025 en begroting 2026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33928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07A82B0E-1605-3CDD-3FAC-9B3054EA8A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060211"/>
              </p:ext>
            </p:extLst>
          </p:nvPr>
        </p:nvGraphicFramePr>
        <p:xfrm>
          <a:off x="-141402" y="0"/>
          <a:ext cx="12333402" cy="162715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67681">
                  <a:extLst>
                    <a:ext uri="{9D8B030D-6E8A-4147-A177-3AD203B41FA5}">
                      <a16:colId xmlns:a16="http://schemas.microsoft.com/office/drawing/2014/main" val="3219175440"/>
                    </a:ext>
                  </a:extLst>
                </a:gridCol>
                <a:gridCol w="3731664">
                  <a:extLst>
                    <a:ext uri="{9D8B030D-6E8A-4147-A177-3AD203B41FA5}">
                      <a16:colId xmlns:a16="http://schemas.microsoft.com/office/drawing/2014/main" val="1928279315"/>
                    </a:ext>
                  </a:extLst>
                </a:gridCol>
                <a:gridCol w="2934057">
                  <a:extLst>
                    <a:ext uri="{9D8B030D-6E8A-4147-A177-3AD203B41FA5}">
                      <a16:colId xmlns:a16="http://schemas.microsoft.com/office/drawing/2014/main" val="3425260867"/>
                    </a:ext>
                  </a:extLst>
                </a:gridCol>
              </a:tblGrid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3509526110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Balans per</a:t>
                      </a:r>
                      <a:endParaRPr lang="nl-NL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 december 2025</a:t>
                      </a:r>
                      <a:endParaRPr lang="nl-NL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 december 2024</a:t>
                      </a:r>
                      <a:endParaRPr lang="nl-NL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3720268516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3759896506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ACTIVA</a:t>
                      </a:r>
                      <a:endParaRPr lang="nl-NL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1407928500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Vaste activa</a:t>
                      </a:r>
                      <a:endParaRPr lang="nl-NL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3876743499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Onroerende goederen</a:t>
                      </a:r>
                      <a:endParaRPr lang="nl-NL" sz="2400" b="0" i="1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4241220806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Heemhuis Poorten Frederik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      479.500,00 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387.342,00 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3960444040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Inrichting Heemhuis Poorten Frederik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      136.700,00 </a:t>
                      </a:r>
                      <a:endParaRPr lang="nl-NL" sz="24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1.118,00 </a:t>
                      </a:r>
                      <a:endParaRPr lang="nl-NL" sz="24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2840639032"/>
                  </a:ext>
                </a:extLst>
              </a:tr>
              <a:tr h="1642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      616.200,00 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388.460,00 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1630867678"/>
                  </a:ext>
                </a:extLst>
              </a:tr>
              <a:tr h="1642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3653309221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Vlottende activa</a:t>
                      </a:r>
                      <a:endParaRPr lang="nl-NL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1502444000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Vorderingen</a:t>
                      </a:r>
                      <a:endParaRPr lang="nl-NL" sz="24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906999072"/>
                  </a:ext>
                </a:extLst>
              </a:tr>
              <a:tr h="3079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Rekening-courant Vereniging Heemhuis PF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48.556,00 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1125277962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Vooruitbetaalde posten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          1.146,00 </a:t>
                      </a:r>
                      <a:endParaRPr lang="nl-NL" sz="24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1428974088"/>
                  </a:ext>
                </a:extLst>
              </a:tr>
              <a:tr h="1642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          1.146,00 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48.556,00 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564033476"/>
                  </a:ext>
                </a:extLst>
              </a:tr>
              <a:tr h="1642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1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1796534664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nl-NL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Liquide middelen</a:t>
                      </a:r>
                      <a:endParaRPr lang="nl-NL" sz="24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769075247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Rabobank rekening-courant</a:t>
                      </a:r>
                      <a:endParaRPr lang="nl-NL" sz="2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             639,00 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5.936,00 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2774032185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Rabobank spaarrekening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      274.726,00 </a:t>
                      </a:r>
                      <a:endParaRPr lang="nl-NL" sz="24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466.664,00 </a:t>
                      </a:r>
                      <a:endParaRPr lang="nl-NL" sz="24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885942147"/>
                  </a:ext>
                </a:extLst>
              </a:tr>
              <a:tr h="1642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      275.365,00 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472.600,00 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252760208"/>
                  </a:ext>
                </a:extLst>
              </a:tr>
              <a:tr h="1642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1553030874"/>
                  </a:ext>
                </a:extLst>
              </a:tr>
              <a:tr h="1642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Totaal activa</a:t>
                      </a:r>
                      <a:endParaRPr lang="nl-NL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      892.711,00 </a:t>
                      </a:r>
                      <a:endParaRPr lang="nl-NL" sz="2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909.616,00 </a:t>
                      </a:r>
                      <a:endParaRPr lang="nl-NL" sz="2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2351706114"/>
                  </a:ext>
                </a:extLst>
              </a:tr>
              <a:tr h="1642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1115040235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1275958929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3762567526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PASSIVA</a:t>
                      </a:r>
                      <a:endParaRPr lang="nl-NL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2338448069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Stichtingsvermogen</a:t>
                      </a:r>
                      <a:endParaRPr lang="nl-NL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772508741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Overige reserves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      814.230,00 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658.111,00 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868191430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Reserve inrichting  Museum/infotheek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        75.000,00 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75.000,00 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1351051898"/>
                  </a:ext>
                </a:extLst>
              </a:tr>
              <a:tr h="1642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boekenfonds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816317107"/>
                  </a:ext>
                </a:extLst>
              </a:tr>
              <a:tr h="1642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Resultaat verslagjaar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          1.507,00 </a:t>
                      </a:r>
                      <a:endParaRPr lang="nl-NL" sz="24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156.119,00 </a:t>
                      </a:r>
                      <a:endParaRPr lang="nl-NL" sz="24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471686450"/>
                  </a:ext>
                </a:extLst>
              </a:tr>
              <a:tr h="1642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      890.737,00 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889.230,00 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875461120"/>
                  </a:ext>
                </a:extLst>
              </a:tr>
              <a:tr h="2547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434907454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Kortlopende schulden</a:t>
                      </a:r>
                      <a:endParaRPr lang="nl-NL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705854596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 betalen bedragen</a:t>
                      </a:r>
                      <a:endParaRPr lang="nl-NL" sz="2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19.227,00 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2883085651"/>
                  </a:ext>
                </a:extLst>
              </a:tr>
              <a:tr h="3079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Rekening-courant Vereniging Heemhuis PF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             815,00 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886189458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Rekening-courant Stichting Litouwen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             438,00 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   438,00 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685053514"/>
                  </a:ext>
                </a:extLst>
              </a:tr>
              <a:tr h="1574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Rekening-courant Werkgroep Stolpersteine</a:t>
                      </a: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             721,00 </a:t>
                      </a:r>
                      <a:endParaRPr lang="nl-NL" sz="24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   721,00 </a:t>
                      </a:r>
                      <a:endParaRPr lang="nl-NL" sz="24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3206239075"/>
                  </a:ext>
                </a:extLst>
              </a:tr>
              <a:tr h="1642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          1.974,00 </a:t>
                      </a:r>
                      <a:endParaRPr lang="nl-NL" sz="2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20.386,00 </a:t>
                      </a:r>
                      <a:endParaRPr lang="nl-NL" sz="2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4268819676"/>
                  </a:ext>
                </a:extLst>
              </a:tr>
              <a:tr h="1642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2176830948"/>
                  </a:ext>
                </a:extLst>
              </a:tr>
              <a:tr h="1642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Totaal passiva</a:t>
                      </a:r>
                      <a:endParaRPr lang="nl-NL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      892.711,00 </a:t>
                      </a:r>
                      <a:endParaRPr lang="nl-NL" sz="2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909.616,00 </a:t>
                      </a:r>
                      <a:endParaRPr lang="nl-NL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43" marR="4343" marT="4343" marB="0" anchor="b"/>
                </a:tc>
                <a:extLst>
                  <a:ext uri="{0D108BD9-81ED-4DB2-BD59-A6C34878D82A}">
                    <a16:rowId xmlns:a16="http://schemas.microsoft.com/office/drawing/2014/main" val="4142726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6740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780F49A5-8866-D403-BEBF-FFDA9ED8A3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520227"/>
              </p:ext>
            </p:extLst>
          </p:nvPr>
        </p:nvGraphicFramePr>
        <p:xfrm>
          <a:off x="28280" y="0"/>
          <a:ext cx="12163720" cy="132709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28893">
                  <a:extLst>
                    <a:ext uri="{9D8B030D-6E8A-4147-A177-3AD203B41FA5}">
                      <a16:colId xmlns:a16="http://schemas.microsoft.com/office/drawing/2014/main" val="2247314762"/>
                    </a:ext>
                  </a:extLst>
                </a:gridCol>
                <a:gridCol w="1937965">
                  <a:extLst>
                    <a:ext uri="{9D8B030D-6E8A-4147-A177-3AD203B41FA5}">
                      <a16:colId xmlns:a16="http://schemas.microsoft.com/office/drawing/2014/main" val="4079298979"/>
                    </a:ext>
                  </a:extLst>
                </a:gridCol>
                <a:gridCol w="1717181">
                  <a:extLst>
                    <a:ext uri="{9D8B030D-6E8A-4147-A177-3AD203B41FA5}">
                      <a16:colId xmlns:a16="http://schemas.microsoft.com/office/drawing/2014/main" val="2409854770"/>
                    </a:ext>
                  </a:extLst>
                </a:gridCol>
                <a:gridCol w="1888902">
                  <a:extLst>
                    <a:ext uri="{9D8B030D-6E8A-4147-A177-3AD203B41FA5}">
                      <a16:colId xmlns:a16="http://schemas.microsoft.com/office/drawing/2014/main" val="3359881759"/>
                    </a:ext>
                  </a:extLst>
                </a:gridCol>
                <a:gridCol w="1790779">
                  <a:extLst>
                    <a:ext uri="{9D8B030D-6E8A-4147-A177-3AD203B41FA5}">
                      <a16:colId xmlns:a16="http://schemas.microsoft.com/office/drawing/2014/main" val="887826905"/>
                    </a:ext>
                  </a:extLst>
                </a:gridCol>
              </a:tblGrid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Staat van baten en lasten </a:t>
                      </a:r>
                      <a:endParaRPr lang="nl-NL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Begroting </a:t>
                      </a:r>
                      <a:endParaRPr lang="nl-NL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Exploitatie</a:t>
                      </a:r>
                      <a:endParaRPr lang="nl-NL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Begroting  </a:t>
                      </a:r>
                      <a:endParaRPr lang="nl-NL" sz="20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Exploitatie </a:t>
                      </a:r>
                      <a:endParaRPr lang="nl-NL" sz="20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2530136510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</a:t>
                      </a:r>
                      <a:endParaRPr lang="nl-NL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2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</a:t>
                      </a:r>
                      <a:endParaRPr lang="nl-NL" sz="20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</a:t>
                      </a:r>
                      <a:endParaRPr lang="nl-NL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nl-NL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3681330720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1471307806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Baten </a:t>
                      </a:r>
                      <a:endParaRPr lang="nl-NL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2329574229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Donaties </a:t>
                      </a:r>
                      <a:endParaRPr lang="nl-NL" sz="20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4167297186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Rabo ClubSupport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300,00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427,00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250,00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263,00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1312455319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Donaties tbv aankoop en inrichting PF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    -  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3.742,00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500,00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1.066,00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3523205012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Subsidies tbv Heemhuis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50.000,00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9.760,00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50.000,00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80.790,00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3383867172"/>
                  </a:ext>
                </a:extLst>
              </a:tr>
              <a:tr h="1628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50.300,00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13.929,00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50.750,00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82.119,00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2904536090"/>
                  </a:ext>
                </a:extLst>
              </a:tr>
              <a:tr h="1628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1266049522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nl-NL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Opbrengst Heemhuis </a:t>
                      </a:r>
                      <a:endParaRPr lang="nl-NL" sz="20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1381558442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Verhuur Heemhuis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3.600,00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1.200,00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235939802"/>
                  </a:ext>
                </a:extLst>
              </a:tr>
              <a:tr h="1628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3.600,00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1.200,00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2880031102"/>
                  </a:ext>
                </a:extLst>
              </a:tr>
              <a:tr h="1628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1715874556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nl-NL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Financiële baten </a:t>
                      </a:r>
                      <a:endParaRPr lang="nl-NL" sz="20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1546327150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Rente spaartegoeden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3.000,00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4.726,00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3.000,00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6.664,00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1085905644"/>
                  </a:ext>
                </a:extLst>
              </a:tr>
              <a:tr h="1628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3.000,00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4.726,00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3.000,00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6.664,00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413400982"/>
                  </a:ext>
                </a:extLst>
              </a:tr>
              <a:tr h="1628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660122676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nl-NL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Bijzondere baten </a:t>
                      </a:r>
                      <a:endParaRPr lang="nl-NL" sz="20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709176288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Schenkingen en legaten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-  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7.000,00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71.079,00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30981480"/>
                  </a:ext>
                </a:extLst>
              </a:tr>
              <a:tr h="1628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    -  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   -  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7.000,00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71.079,00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2472710141"/>
                  </a:ext>
                </a:extLst>
              </a:tr>
              <a:tr h="1628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3471071359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Lasten </a:t>
                      </a:r>
                      <a:endParaRPr lang="nl-NL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4119308842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Afschrijvingen </a:t>
                      </a:r>
                      <a:endParaRPr lang="nl-NL" sz="20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107425848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Afschrijving Heemhuis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10.000,00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9.787,00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2399942887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Afschrijving inrichting Heemhuis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7.000,00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3.563,00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503997675"/>
                  </a:ext>
                </a:extLst>
              </a:tr>
              <a:tr h="1628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17.000,00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13.350,00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579395128"/>
                  </a:ext>
                </a:extLst>
              </a:tr>
              <a:tr h="1628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1408880861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nl-NL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Kosten onroerende zaken </a:t>
                      </a:r>
                      <a:endParaRPr lang="nl-NL" sz="20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1205487519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Zakelijke lasten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1.250,00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2.182,00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1.250,00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900,00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2279828116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Verzekeringen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1.250,00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1.146,00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1.250,00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1.109,00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2952950141"/>
                  </a:ext>
                </a:extLst>
              </a:tr>
              <a:tr h="1628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2.500,00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3.328,00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2.500,00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2.009,00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300538876"/>
                  </a:ext>
                </a:extLst>
              </a:tr>
              <a:tr h="1688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4131636938"/>
                  </a:ext>
                </a:extLst>
              </a:tr>
              <a:tr h="1628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nl-NL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Organisatiekosten </a:t>
                      </a:r>
                      <a:endParaRPr lang="nl-NL" sz="20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2184378494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Representatiekosten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500,00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500,00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347,00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2014456118"/>
                  </a:ext>
                </a:extLst>
              </a:tr>
              <a:tr h="1628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Bankkosten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200,00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205,00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200,00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183,00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1255740187"/>
                  </a:ext>
                </a:extLst>
              </a:tr>
              <a:tr h="1628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Contributies en abonnementen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150,00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40,00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150,00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101,00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134304532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Verzekeringen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 300,00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277,00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 300,00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298,00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3360617995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Overige algemene kosten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1.000,00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1.148,00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1.000,00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 806,00 </a:t>
                      </a:r>
                      <a:endParaRPr lang="nl-NL" sz="2000" b="0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2111040729"/>
                  </a:ext>
                </a:extLst>
              </a:tr>
              <a:tr h="1628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 2.150,00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1.670,00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 2.150,00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1.735,00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1456509241"/>
                  </a:ext>
                </a:extLst>
              </a:tr>
              <a:tr h="1628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2846898689"/>
                  </a:ext>
                </a:extLst>
              </a:tr>
              <a:tr h="1568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2437161416"/>
                  </a:ext>
                </a:extLst>
              </a:tr>
              <a:tr h="1628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nl-NL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Resultaat verslagjaar </a:t>
                      </a:r>
                      <a:endParaRPr lang="nl-NL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35.250,00 </a:t>
                      </a:r>
                      <a:endParaRPr lang="nl-NL" sz="20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1.507,00 </a:t>
                      </a:r>
                      <a:endParaRPr lang="nl-NL" sz="20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    56.100,00 </a:t>
                      </a:r>
                      <a:endParaRPr lang="nl-NL" sz="20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€  156.118,00 </a:t>
                      </a:r>
                      <a:endParaRPr lang="nl-NL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7" marR="3827" marT="3827" marB="0" anchor="b"/>
                </a:tc>
                <a:extLst>
                  <a:ext uri="{0D108BD9-81ED-4DB2-BD59-A6C34878D82A}">
                    <a16:rowId xmlns:a16="http://schemas.microsoft.com/office/drawing/2014/main" val="2102953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69065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525</Words>
  <Application>Microsoft Macintosh PowerPoint</Application>
  <PresentationFormat>Breedbeeld</PresentationFormat>
  <Paragraphs>181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Kantoorthema</vt:lpstr>
      <vt:lpstr>Jaarcijfers 2025 Stichting Heemhuis Poorten Frederik Ootmarsum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Hans Bolscher</dc:creator>
  <cp:lastModifiedBy>Herman Steigstra</cp:lastModifiedBy>
  <cp:revision>3</cp:revision>
  <dcterms:created xsi:type="dcterms:W3CDTF">2026-02-12T14:41:00Z</dcterms:created>
  <dcterms:modified xsi:type="dcterms:W3CDTF">2026-05-26T09:52:10Z</dcterms:modified>
</cp:coreProperties>
</file>